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80" r:id="rId3"/>
    <p:sldId id="281" r:id="rId4"/>
    <p:sldId id="258" r:id="rId5"/>
    <p:sldId id="263" r:id="rId6"/>
    <p:sldId id="259" r:id="rId7"/>
    <p:sldId id="260" r:id="rId8"/>
    <p:sldId id="261" r:id="rId9"/>
    <p:sldId id="262" r:id="rId10"/>
    <p:sldId id="264" r:id="rId11"/>
    <p:sldId id="265" r:id="rId12"/>
    <p:sldId id="266" r:id="rId13"/>
    <p:sldId id="267" r:id="rId14"/>
    <p:sldId id="269" r:id="rId15"/>
    <p:sldId id="271" r:id="rId16"/>
    <p:sldId id="272" r:id="rId17"/>
    <p:sldId id="277" r:id="rId18"/>
    <p:sldId id="273" r:id="rId19"/>
    <p:sldId id="268" r:id="rId20"/>
    <p:sldId id="278" r:id="rId21"/>
    <p:sldId id="279" r:id="rId22"/>
    <p:sldId id="282" r:id="rId23"/>
    <p:sldId id="274" r:id="rId24"/>
    <p:sldId id="275" r:id="rId25"/>
    <p:sldId id="276" r:id="rId2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3876"/>
    <a:srgbClr val="899064"/>
    <a:srgbClr val="9EA374"/>
    <a:srgbClr val="6BA4B8"/>
    <a:srgbClr val="004168"/>
    <a:srgbClr val="800000"/>
    <a:srgbClr val="721031"/>
    <a:srgbClr val="920A27"/>
    <a:srgbClr val="D2CE9E"/>
    <a:srgbClr val="651D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34" autoAdjust="0"/>
    <p:restoredTop sz="94660"/>
  </p:normalViewPr>
  <p:slideViewPr>
    <p:cSldViewPr snapToGrid="0">
      <p:cViewPr varScale="1">
        <p:scale>
          <a:sx n="92" d="100"/>
          <a:sy n="92" d="100"/>
        </p:scale>
        <p:origin x="-618" y="-102"/>
      </p:cViewPr>
      <p:guideLst>
        <p:guide orient="horz" pos="809"/>
        <p:guide pos="146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3" d="100"/>
        <a:sy n="9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9E98BD3-9312-4D75-8E1D-3E1B323FA6C2}" type="datetime1">
              <a:rPr lang="en-US"/>
              <a:pPr>
                <a:defRPr/>
              </a:pPr>
              <a:t>8/11/2014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BCED98A-852A-4B65-9F4D-8FFCD8315A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4514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5790"/>
            <a:ext cx="548640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1F92B73-1969-4AD7-81F3-3161DD8A3F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1888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70161" y="3335857"/>
            <a:ext cx="6390526" cy="2255820"/>
          </a:xfrm>
        </p:spPr>
        <p:txBody>
          <a:bodyPr anchor="t"/>
          <a:lstStyle>
            <a:lvl1pPr algn="l">
              <a:defRPr sz="4400" b="0">
                <a:solidFill>
                  <a:srgbClr val="0038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2557040" y="5760558"/>
            <a:ext cx="1905000" cy="304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20000"/>
              </a:spcBef>
              <a:defRPr sz="1200" i="1">
                <a:solidFill>
                  <a:srgbClr val="003876"/>
                </a:solidFill>
                <a:latin typeface="Georgi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290502" y="6400800"/>
            <a:ext cx="968375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20000"/>
              </a:spcBef>
              <a:defRPr sz="1200" i="1">
                <a:solidFill>
                  <a:srgbClr val="003876"/>
                </a:solidFill>
                <a:latin typeface="Georgi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312" y="368271"/>
            <a:ext cx="2936892" cy="584658"/>
          </a:xfrm>
          <a:prstGeom prst="rect">
            <a:avLst/>
          </a:prstGeom>
        </p:spPr>
      </p:pic>
      <p:sp>
        <p:nvSpPr>
          <p:cNvPr id="8" name="Freeform 7"/>
          <p:cNvSpPr/>
          <p:nvPr userDrawn="1"/>
        </p:nvSpPr>
        <p:spPr>
          <a:xfrm>
            <a:off x="-39688" y="901900"/>
            <a:ext cx="2649538" cy="5988050"/>
          </a:xfrm>
          <a:custGeom>
            <a:avLst/>
            <a:gdLst>
              <a:gd name="connsiteX0" fmla="*/ 13368 w 2406316"/>
              <a:gd name="connsiteY0" fmla="*/ 0 h 5106736"/>
              <a:gd name="connsiteX1" fmla="*/ 2406316 w 2406316"/>
              <a:gd name="connsiteY1" fmla="*/ 347579 h 5106736"/>
              <a:gd name="connsiteX2" fmla="*/ 1858210 w 2406316"/>
              <a:gd name="connsiteY2" fmla="*/ 5106736 h 5106736"/>
              <a:gd name="connsiteX3" fmla="*/ 0 w 2406316"/>
              <a:gd name="connsiteY3" fmla="*/ 5093368 h 5106736"/>
              <a:gd name="connsiteX4" fmla="*/ 13368 w 2406316"/>
              <a:gd name="connsiteY4" fmla="*/ 0 h 5106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6316" h="5106736">
                <a:moveTo>
                  <a:pt x="13368" y="0"/>
                </a:moveTo>
                <a:lnTo>
                  <a:pt x="2406316" y="347579"/>
                </a:lnTo>
                <a:lnTo>
                  <a:pt x="1858210" y="5106736"/>
                </a:lnTo>
                <a:lnTo>
                  <a:pt x="0" y="5093368"/>
                </a:lnTo>
                <a:lnTo>
                  <a:pt x="13368" y="0"/>
                </a:lnTo>
                <a:close/>
              </a:path>
            </a:pathLst>
          </a:custGeom>
          <a:solidFill>
            <a:srgbClr val="6BA4B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Freeform 8"/>
          <p:cNvSpPr/>
          <p:nvPr userDrawn="1"/>
        </p:nvSpPr>
        <p:spPr>
          <a:xfrm>
            <a:off x="2600225" y="0"/>
            <a:ext cx="6611152" cy="1321200"/>
          </a:xfrm>
          <a:custGeom>
            <a:avLst/>
            <a:gdLst>
              <a:gd name="connsiteX0" fmla="*/ 0 w 6764421"/>
              <a:gd name="connsiteY0" fmla="*/ 2098842 h 2098842"/>
              <a:gd name="connsiteX1" fmla="*/ 227264 w 6764421"/>
              <a:gd name="connsiteY1" fmla="*/ 0 h 2098842"/>
              <a:gd name="connsiteX2" fmla="*/ 6764421 w 6764421"/>
              <a:gd name="connsiteY2" fmla="*/ 0 h 2098842"/>
              <a:gd name="connsiteX3" fmla="*/ 6751053 w 6764421"/>
              <a:gd name="connsiteY3" fmla="*/ 1376947 h 2098842"/>
              <a:gd name="connsiteX4" fmla="*/ 0 w 6764421"/>
              <a:gd name="connsiteY4" fmla="*/ 2098842 h 2098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64421" h="2098842">
                <a:moveTo>
                  <a:pt x="0" y="2098842"/>
                </a:moveTo>
                <a:lnTo>
                  <a:pt x="227264" y="0"/>
                </a:lnTo>
                <a:lnTo>
                  <a:pt x="6764421" y="0"/>
                </a:lnTo>
                <a:lnTo>
                  <a:pt x="6751053" y="1376947"/>
                </a:lnTo>
                <a:lnTo>
                  <a:pt x="0" y="2098842"/>
                </a:lnTo>
                <a:close/>
              </a:path>
            </a:pathLst>
          </a:custGeom>
          <a:solidFill>
            <a:srgbClr val="8990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570073" y="4747231"/>
            <a:ext cx="6397839" cy="1163976"/>
          </a:xfrm>
        </p:spPr>
        <p:txBody>
          <a:bodyPr wrap="none"/>
          <a:lstStyle>
            <a:lvl1pPr marL="0" indent="0" algn="l">
              <a:spcBef>
                <a:spcPct val="0"/>
              </a:spcBef>
              <a:buClrTx/>
              <a:buFontTx/>
              <a:buNone/>
              <a:defRPr>
                <a:solidFill>
                  <a:srgbClr val="899064"/>
                </a:solidFill>
                <a:ea typeface="Arial Unicode MS" charset="0"/>
                <a:cs typeface="Arial Unicode MS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75946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 userDrawn="1"/>
        </p:nvSpPr>
        <p:spPr>
          <a:xfrm>
            <a:off x="-11113" y="-20638"/>
            <a:ext cx="9175751" cy="1087438"/>
          </a:xfrm>
          <a:custGeom>
            <a:avLst/>
            <a:gdLst>
              <a:gd name="connsiteX0" fmla="*/ 0 w 9175750"/>
              <a:gd name="connsiteY0" fmla="*/ 21167 h 1068917"/>
              <a:gd name="connsiteX1" fmla="*/ 0 w 9175750"/>
              <a:gd name="connsiteY1" fmla="*/ 1068917 h 1068917"/>
              <a:gd name="connsiteX2" fmla="*/ 9175750 w 9175750"/>
              <a:gd name="connsiteY2" fmla="*/ 772584 h 1068917"/>
              <a:gd name="connsiteX3" fmla="*/ 9165166 w 9175750"/>
              <a:gd name="connsiteY3" fmla="*/ 0 h 1068917"/>
              <a:gd name="connsiteX4" fmla="*/ 0 w 9175750"/>
              <a:gd name="connsiteY4" fmla="*/ 21167 h 1068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75750" h="1068917">
                <a:moveTo>
                  <a:pt x="0" y="21167"/>
                </a:moveTo>
                <a:lnTo>
                  <a:pt x="0" y="1068917"/>
                </a:lnTo>
                <a:lnTo>
                  <a:pt x="9175750" y="772584"/>
                </a:lnTo>
                <a:lnTo>
                  <a:pt x="9165166" y="0"/>
                </a:lnTo>
                <a:lnTo>
                  <a:pt x="0" y="21167"/>
                </a:lnTo>
                <a:close/>
              </a:path>
            </a:pathLst>
          </a:custGeom>
          <a:solidFill>
            <a:srgbClr val="8990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775" y="187325"/>
            <a:ext cx="8062452" cy="879476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775" y="1463041"/>
            <a:ext cx="8072303" cy="4569058"/>
          </a:xfrm>
        </p:spPr>
        <p:txBody>
          <a:bodyPr/>
          <a:lstStyle>
            <a:lvl1pPr marL="0" indent="0">
              <a:buNone/>
              <a:defRPr sz="2400">
                <a:solidFill>
                  <a:srgbClr val="003876"/>
                </a:solidFill>
                <a:latin typeface="+mj-lt"/>
              </a:defRPr>
            </a:lvl1pPr>
            <a:lvl2pPr>
              <a:defRPr sz="2000">
                <a:solidFill>
                  <a:srgbClr val="003876"/>
                </a:solidFill>
                <a:latin typeface="+mj-lt"/>
              </a:defRPr>
            </a:lvl2pPr>
            <a:lvl3pPr>
              <a:defRPr sz="2000">
                <a:solidFill>
                  <a:srgbClr val="003876"/>
                </a:solidFill>
                <a:latin typeface="+mj-lt"/>
              </a:defRPr>
            </a:lvl3pPr>
            <a:lvl4pPr>
              <a:defRPr sz="1800">
                <a:solidFill>
                  <a:srgbClr val="003876"/>
                </a:solidFill>
                <a:latin typeface="+mj-lt"/>
              </a:defRPr>
            </a:lvl4pPr>
            <a:lvl5pPr>
              <a:defRPr sz="1800">
                <a:solidFill>
                  <a:srgbClr val="003876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458067" y="6318352"/>
            <a:ext cx="6363541" cy="46682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C9C53-427C-43B4-B5CB-49D5C140BD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438404" y="6468032"/>
            <a:ext cx="445401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876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9EA374"/>
                </a:solidFill>
                <a:effectLst/>
                <a:uLnTx/>
                <a:uFillTx/>
                <a:latin typeface="Bembo MT SemiBold"/>
                <a:ea typeface="Times New Roman"/>
                <a:cs typeface="+mn-cs"/>
              </a:rPr>
              <a:t>Louisiana  </a:t>
            </a: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9EA374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│</a:t>
            </a: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9EA374"/>
                </a:solidFill>
                <a:effectLst/>
                <a:uLnTx/>
                <a:uFillTx/>
                <a:latin typeface="Bembo MT SemiBold"/>
                <a:ea typeface="Times New Roman"/>
                <a:cs typeface="+mn-cs"/>
              </a:rPr>
              <a:t>  Mississippi  </a:t>
            </a: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9EA374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│</a:t>
            </a: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9EA374"/>
                </a:solidFill>
                <a:effectLst/>
                <a:uLnTx/>
                <a:uFillTx/>
                <a:latin typeface="Bembo MT SemiBold"/>
                <a:ea typeface="Times New Roman"/>
                <a:cs typeface="+mn-cs"/>
              </a:rPr>
              <a:t>  </a:t>
            </a: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E7E"/>
                </a:solidFill>
                <a:effectLst/>
                <a:uLnTx/>
                <a:uFillTx/>
                <a:latin typeface="Bembo MT SemiBold"/>
                <a:ea typeface="Times New Roman"/>
                <a:cs typeface="+mn-cs"/>
              </a:rPr>
              <a:t>Texas</a:t>
            </a: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9EA374"/>
                </a:solidFill>
                <a:effectLst/>
                <a:uLnTx/>
                <a:uFillTx/>
                <a:latin typeface="Bembo MT SemiBold"/>
                <a:ea typeface="Times New Roman"/>
                <a:cs typeface="+mn-cs"/>
              </a:rPr>
              <a:t>  </a:t>
            </a: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9EA374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│</a:t>
            </a: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9EA374"/>
                </a:solidFill>
                <a:effectLst/>
                <a:uLnTx/>
                <a:uFillTx/>
                <a:latin typeface="Bembo MT SemiBold"/>
                <a:ea typeface="Times New Roman"/>
                <a:cs typeface="+mn-cs"/>
              </a:rPr>
              <a:t>  Florida  </a:t>
            </a: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9EA374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│</a:t>
            </a: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9EA374"/>
                </a:solidFill>
                <a:effectLst/>
                <a:uLnTx/>
                <a:uFillTx/>
                <a:latin typeface="Bembo MT SemiBold"/>
                <a:ea typeface="Times New Roman"/>
                <a:cs typeface="+mn-cs"/>
              </a:rPr>
              <a:t>  Alabama  │  North Carolina  |  London</a:t>
            </a: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9EA374"/>
              </a:solidFill>
              <a:effectLst/>
              <a:uLnTx/>
              <a:uFillTx/>
              <a:latin typeface="Bembo MT SemiBold"/>
              <a:ea typeface="Times New Roman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2166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>
          <a:xfrm>
            <a:off x="-42864" y="-22543"/>
            <a:ext cx="7201613" cy="6929438"/>
          </a:xfrm>
          <a:custGeom>
            <a:avLst/>
            <a:gdLst>
              <a:gd name="connsiteX0" fmla="*/ 0 w 7196666"/>
              <a:gd name="connsiteY0" fmla="*/ 14111 h 6928555"/>
              <a:gd name="connsiteX1" fmla="*/ 28222 w 7196666"/>
              <a:gd name="connsiteY1" fmla="*/ 6928555 h 6928555"/>
              <a:gd name="connsiteX2" fmla="*/ 6434666 w 7196666"/>
              <a:gd name="connsiteY2" fmla="*/ 6928555 h 6928555"/>
              <a:gd name="connsiteX3" fmla="*/ 7196666 w 7196666"/>
              <a:gd name="connsiteY3" fmla="*/ 2074333 h 6928555"/>
              <a:gd name="connsiteX4" fmla="*/ 2991555 w 7196666"/>
              <a:gd name="connsiteY4" fmla="*/ 0 h 6928555"/>
              <a:gd name="connsiteX5" fmla="*/ 0 w 7196666"/>
              <a:gd name="connsiteY5" fmla="*/ 14111 h 6928555"/>
              <a:gd name="connsiteX0" fmla="*/ 0 w 7205765"/>
              <a:gd name="connsiteY0" fmla="*/ 14111 h 6928555"/>
              <a:gd name="connsiteX1" fmla="*/ 28222 w 7205765"/>
              <a:gd name="connsiteY1" fmla="*/ 6928555 h 6928555"/>
              <a:gd name="connsiteX2" fmla="*/ 6434666 w 7205765"/>
              <a:gd name="connsiteY2" fmla="*/ 6928555 h 6928555"/>
              <a:gd name="connsiteX3" fmla="*/ 7205765 w 7205765"/>
              <a:gd name="connsiteY3" fmla="*/ 2023275 h 6928555"/>
              <a:gd name="connsiteX4" fmla="*/ 2991555 w 7205765"/>
              <a:gd name="connsiteY4" fmla="*/ 0 h 6928555"/>
              <a:gd name="connsiteX5" fmla="*/ 0 w 7205765"/>
              <a:gd name="connsiteY5" fmla="*/ 14111 h 6928555"/>
              <a:gd name="connsiteX0" fmla="*/ 0 w 7184387"/>
              <a:gd name="connsiteY0" fmla="*/ 14111 h 6928555"/>
              <a:gd name="connsiteX1" fmla="*/ 28222 w 7184387"/>
              <a:gd name="connsiteY1" fmla="*/ 6928555 h 6928555"/>
              <a:gd name="connsiteX2" fmla="*/ 6434666 w 7184387"/>
              <a:gd name="connsiteY2" fmla="*/ 6928555 h 6928555"/>
              <a:gd name="connsiteX3" fmla="*/ 7184387 w 7184387"/>
              <a:gd name="connsiteY3" fmla="*/ 2023017 h 6928555"/>
              <a:gd name="connsiteX4" fmla="*/ 2991555 w 7184387"/>
              <a:gd name="connsiteY4" fmla="*/ 0 h 6928555"/>
              <a:gd name="connsiteX5" fmla="*/ 0 w 7184387"/>
              <a:gd name="connsiteY5" fmla="*/ 14111 h 6928555"/>
              <a:gd name="connsiteX0" fmla="*/ 0 w 7213805"/>
              <a:gd name="connsiteY0" fmla="*/ 14111 h 6928555"/>
              <a:gd name="connsiteX1" fmla="*/ 28222 w 7213805"/>
              <a:gd name="connsiteY1" fmla="*/ 6928555 h 6928555"/>
              <a:gd name="connsiteX2" fmla="*/ 6434666 w 7213805"/>
              <a:gd name="connsiteY2" fmla="*/ 6928555 h 6928555"/>
              <a:gd name="connsiteX3" fmla="*/ 7213805 w 7213805"/>
              <a:gd name="connsiteY3" fmla="*/ 2028854 h 6928555"/>
              <a:gd name="connsiteX4" fmla="*/ 2991555 w 7213805"/>
              <a:gd name="connsiteY4" fmla="*/ 0 h 6928555"/>
              <a:gd name="connsiteX5" fmla="*/ 0 w 7213805"/>
              <a:gd name="connsiteY5" fmla="*/ 14111 h 6928555"/>
              <a:gd name="connsiteX0" fmla="*/ 0 w 7200553"/>
              <a:gd name="connsiteY0" fmla="*/ 14111 h 6928555"/>
              <a:gd name="connsiteX1" fmla="*/ 28222 w 7200553"/>
              <a:gd name="connsiteY1" fmla="*/ 6928555 h 6928555"/>
              <a:gd name="connsiteX2" fmla="*/ 6434666 w 7200553"/>
              <a:gd name="connsiteY2" fmla="*/ 6928555 h 6928555"/>
              <a:gd name="connsiteX3" fmla="*/ 7200553 w 7200553"/>
              <a:gd name="connsiteY3" fmla="*/ 2040786 h 6928555"/>
              <a:gd name="connsiteX4" fmla="*/ 2991555 w 7200553"/>
              <a:gd name="connsiteY4" fmla="*/ 0 h 6928555"/>
              <a:gd name="connsiteX5" fmla="*/ 0 w 7200553"/>
              <a:gd name="connsiteY5" fmla="*/ 14111 h 6928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00553" h="6928555">
                <a:moveTo>
                  <a:pt x="0" y="14111"/>
                </a:moveTo>
                <a:lnTo>
                  <a:pt x="28222" y="6928555"/>
                </a:lnTo>
                <a:lnTo>
                  <a:pt x="6434666" y="6928555"/>
                </a:lnTo>
                <a:lnTo>
                  <a:pt x="7200553" y="2040786"/>
                </a:lnTo>
                <a:lnTo>
                  <a:pt x="2991555" y="0"/>
                </a:lnTo>
                <a:lnTo>
                  <a:pt x="0" y="14111"/>
                </a:lnTo>
                <a:close/>
              </a:path>
            </a:pathLst>
          </a:custGeom>
          <a:solidFill>
            <a:srgbClr val="6BA4B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8624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314176" y="2714324"/>
            <a:ext cx="5595735" cy="1472665"/>
          </a:xfrm>
        </p:spPr>
        <p:txBody>
          <a:bodyPr/>
          <a:lstStyle>
            <a:lvl1pPr>
              <a:defRPr sz="4000">
                <a:solidFill>
                  <a:srgbClr val="004168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>Master title </a:t>
            </a:r>
            <a:r>
              <a:rPr lang="en-US" dirty="0"/>
              <a:t>style</a:t>
            </a:r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B849A80-93CD-49AA-B443-2DD35A8A261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9" name="Picture 2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313" y="6403388"/>
            <a:ext cx="2329150" cy="463674"/>
          </a:xfrm>
          <a:prstGeom prst="rect">
            <a:avLst/>
          </a:prstGeom>
        </p:spPr>
      </p:pic>
      <p:sp>
        <p:nvSpPr>
          <p:cNvPr id="8" name="Freeform 7"/>
          <p:cNvSpPr/>
          <p:nvPr userDrawn="1"/>
        </p:nvSpPr>
        <p:spPr>
          <a:xfrm>
            <a:off x="7154863" y="-35561"/>
            <a:ext cx="2024697" cy="2067561"/>
          </a:xfrm>
          <a:custGeom>
            <a:avLst/>
            <a:gdLst>
              <a:gd name="connsiteX0" fmla="*/ 0 w 2017889"/>
              <a:gd name="connsiteY0" fmla="*/ 2060222 h 2060222"/>
              <a:gd name="connsiteX1" fmla="*/ 2017889 w 2017889"/>
              <a:gd name="connsiteY1" fmla="*/ 1763889 h 2060222"/>
              <a:gd name="connsiteX2" fmla="*/ 1989667 w 2017889"/>
              <a:gd name="connsiteY2" fmla="*/ 0 h 2060222"/>
              <a:gd name="connsiteX3" fmla="*/ 352778 w 2017889"/>
              <a:gd name="connsiteY3" fmla="*/ 42333 h 2060222"/>
              <a:gd name="connsiteX4" fmla="*/ 0 w 2017889"/>
              <a:gd name="connsiteY4" fmla="*/ 2060222 h 2060222"/>
              <a:gd name="connsiteX0" fmla="*/ 0 w 2017889"/>
              <a:gd name="connsiteY0" fmla="*/ 2060222 h 2060222"/>
              <a:gd name="connsiteX1" fmla="*/ 2017889 w 2017889"/>
              <a:gd name="connsiteY1" fmla="*/ 1763889 h 2060222"/>
              <a:gd name="connsiteX2" fmla="*/ 1989667 w 2017889"/>
              <a:gd name="connsiteY2" fmla="*/ 0 h 2060222"/>
              <a:gd name="connsiteX3" fmla="*/ 352778 w 2017889"/>
              <a:gd name="connsiteY3" fmla="*/ 129590 h 2060222"/>
              <a:gd name="connsiteX4" fmla="*/ 0 w 2017889"/>
              <a:gd name="connsiteY4" fmla="*/ 2060222 h 2060222"/>
              <a:gd name="connsiteX0" fmla="*/ 0 w 2017889"/>
              <a:gd name="connsiteY0" fmla="*/ 1930632 h 1930632"/>
              <a:gd name="connsiteX1" fmla="*/ 2017889 w 2017889"/>
              <a:gd name="connsiteY1" fmla="*/ 1634299 h 1930632"/>
              <a:gd name="connsiteX2" fmla="*/ 1989667 w 2017889"/>
              <a:gd name="connsiteY2" fmla="*/ 6142 h 1930632"/>
              <a:gd name="connsiteX3" fmla="*/ 352778 w 2017889"/>
              <a:gd name="connsiteY3" fmla="*/ 0 h 1930632"/>
              <a:gd name="connsiteX4" fmla="*/ 0 w 2017889"/>
              <a:gd name="connsiteY4" fmla="*/ 1930632 h 1930632"/>
              <a:gd name="connsiteX0" fmla="*/ 0 w 2017889"/>
              <a:gd name="connsiteY0" fmla="*/ 1963271 h 1963271"/>
              <a:gd name="connsiteX1" fmla="*/ 2017889 w 2017889"/>
              <a:gd name="connsiteY1" fmla="*/ 1666938 h 1963271"/>
              <a:gd name="connsiteX2" fmla="*/ 1989667 w 2017889"/>
              <a:gd name="connsiteY2" fmla="*/ 0 h 1963271"/>
              <a:gd name="connsiteX3" fmla="*/ 352778 w 2017889"/>
              <a:gd name="connsiteY3" fmla="*/ 32639 h 1963271"/>
              <a:gd name="connsiteX4" fmla="*/ 0 w 2017889"/>
              <a:gd name="connsiteY4" fmla="*/ 1963271 h 1963271"/>
              <a:gd name="connsiteX0" fmla="*/ 0 w 2017889"/>
              <a:gd name="connsiteY0" fmla="*/ 1963271 h 1963271"/>
              <a:gd name="connsiteX1" fmla="*/ 2017889 w 2017889"/>
              <a:gd name="connsiteY1" fmla="*/ 1666938 h 1963271"/>
              <a:gd name="connsiteX2" fmla="*/ 1989667 w 2017889"/>
              <a:gd name="connsiteY2" fmla="*/ 0 h 1963271"/>
              <a:gd name="connsiteX3" fmla="*/ 352778 w 2017889"/>
              <a:gd name="connsiteY3" fmla="*/ 3554 h 1963271"/>
              <a:gd name="connsiteX4" fmla="*/ 0 w 2017889"/>
              <a:gd name="connsiteY4" fmla="*/ 1963271 h 1963271"/>
              <a:gd name="connsiteX0" fmla="*/ 0 w 1989667"/>
              <a:gd name="connsiteY0" fmla="*/ 1963271 h 1963271"/>
              <a:gd name="connsiteX1" fmla="*/ 1930694 w 1989667"/>
              <a:gd name="connsiteY1" fmla="*/ 1666938 h 1963271"/>
              <a:gd name="connsiteX2" fmla="*/ 1989667 w 1989667"/>
              <a:gd name="connsiteY2" fmla="*/ 0 h 1963271"/>
              <a:gd name="connsiteX3" fmla="*/ 352778 w 1989667"/>
              <a:gd name="connsiteY3" fmla="*/ 3554 h 1963271"/>
              <a:gd name="connsiteX4" fmla="*/ 0 w 1989667"/>
              <a:gd name="connsiteY4" fmla="*/ 1963271 h 1963271"/>
              <a:gd name="connsiteX0" fmla="*/ 0 w 1930694"/>
              <a:gd name="connsiteY0" fmla="*/ 1972966 h 1972966"/>
              <a:gd name="connsiteX1" fmla="*/ 1930694 w 1930694"/>
              <a:gd name="connsiteY1" fmla="*/ 1676633 h 1972966"/>
              <a:gd name="connsiteX2" fmla="*/ 1921849 w 1930694"/>
              <a:gd name="connsiteY2" fmla="*/ 0 h 1972966"/>
              <a:gd name="connsiteX3" fmla="*/ 352778 w 1930694"/>
              <a:gd name="connsiteY3" fmla="*/ 13249 h 1972966"/>
              <a:gd name="connsiteX4" fmla="*/ 0 w 1930694"/>
              <a:gd name="connsiteY4" fmla="*/ 1972966 h 197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0694" h="1972966">
                <a:moveTo>
                  <a:pt x="0" y="1972966"/>
                </a:moveTo>
                <a:lnTo>
                  <a:pt x="1930694" y="1676633"/>
                </a:lnTo>
                <a:cubicBezTo>
                  <a:pt x="1927746" y="1117755"/>
                  <a:pt x="1924797" y="558878"/>
                  <a:pt x="1921849" y="0"/>
                </a:cubicBezTo>
                <a:lnTo>
                  <a:pt x="352778" y="13249"/>
                </a:lnTo>
                <a:lnTo>
                  <a:pt x="0" y="1972966"/>
                </a:lnTo>
                <a:close/>
              </a:path>
            </a:pathLst>
          </a:custGeom>
          <a:solidFill>
            <a:srgbClr val="8990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319313" y="4338638"/>
            <a:ext cx="3724275" cy="1189037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0288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774" y="1489576"/>
            <a:ext cx="388834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387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0774" y="2129338"/>
            <a:ext cx="3888349" cy="395683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8995" y="1499408"/>
            <a:ext cx="3889876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387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8995" y="2139170"/>
            <a:ext cx="3889876" cy="39273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40B5AC-6272-440E-B71F-D0840E6286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reeform 8"/>
          <p:cNvSpPr/>
          <p:nvPr userDrawn="1"/>
        </p:nvSpPr>
        <p:spPr>
          <a:xfrm>
            <a:off x="-11113" y="-20638"/>
            <a:ext cx="9175751" cy="1087438"/>
          </a:xfrm>
          <a:custGeom>
            <a:avLst/>
            <a:gdLst>
              <a:gd name="connsiteX0" fmla="*/ 0 w 9175750"/>
              <a:gd name="connsiteY0" fmla="*/ 21167 h 1068917"/>
              <a:gd name="connsiteX1" fmla="*/ 0 w 9175750"/>
              <a:gd name="connsiteY1" fmla="*/ 1068917 h 1068917"/>
              <a:gd name="connsiteX2" fmla="*/ 9175750 w 9175750"/>
              <a:gd name="connsiteY2" fmla="*/ 772584 h 1068917"/>
              <a:gd name="connsiteX3" fmla="*/ 9165166 w 9175750"/>
              <a:gd name="connsiteY3" fmla="*/ 0 h 1068917"/>
              <a:gd name="connsiteX4" fmla="*/ 0 w 9175750"/>
              <a:gd name="connsiteY4" fmla="*/ 21167 h 1068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75750" h="1068917">
                <a:moveTo>
                  <a:pt x="0" y="21167"/>
                </a:moveTo>
                <a:lnTo>
                  <a:pt x="0" y="1068917"/>
                </a:lnTo>
                <a:lnTo>
                  <a:pt x="9175750" y="772584"/>
                </a:lnTo>
                <a:lnTo>
                  <a:pt x="9165166" y="0"/>
                </a:lnTo>
                <a:lnTo>
                  <a:pt x="0" y="21167"/>
                </a:lnTo>
                <a:close/>
              </a:path>
            </a:pathLst>
          </a:custGeom>
          <a:solidFill>
            <a:srgbClr val="8990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540777" y="187325"/>
            <a:ext cx="8062450" cy="879475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1058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6875" y="1578542"/>
            <a:ext cx="4840594" cy="451745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942" y="2143433"/>
            <a:ext cx="2477371" cy="395256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FFA9A-CA21-4AEB-9705-7143948011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reeform 5"/>
          <p:cNvSpPr/>
          <p:nvPr userDrawn="1"/>
        </p:nvSpPr>
        <p:spPr>
          <a:xfrm>
            <a:off x="-11113" y="-20638"/>
            <a:ext cx="9175751" cy="1087438"/>
          </a:xfrm>
          <a:custGeom>
            <a:avLst/>
            <a:gdLst>
              <a:gd name="connsiteX0" fmla="*/ 0 w 9175750"/>
              <a:gd name="connsiteY0" fmla="*/ 21167 h 1068917"/>
              <a:gd name="connsiteX1" fmla="*/ 0 w 9175750"/>
              <a:gd name="connsiteY1" fmla="*/ 1068917 h 1068917"/>
              <a:gd name="connsiteX2" fmla="*/ 9175750 w 9175750"/>
              <a:gd name="connsiteY2" fmla="*/ 772584 h 1068917"/>
              <a:gd name="connsiteX3" fmla="*/ 9165166 w 9175750"/>
              <a:gd name="connsiteY3" fmla="*/ 0 h 1068917"/>
              <a:gd name="connsiteX4" fmla="*/ 0 w 9175750"/>
              <a:gd name="connsiteY4" fmla="*/ 21167 h 1068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75750" h="1068917">
                <a:moveTo>
                  <a:pt x="0" y="21167"/>
                </a:moveTo>
                <a:lnTo>
                  <a:pt x="0" y="1068917"/>
                </a:lnTo>
                <a:lnTo>
                  <a:pt x="9175750" y="772584"/>
                </a:lnTo>
                <a:lnTo>
                  <a:pt x="9165166" y="0"/>
                </a:lnTo>
                <a:lnTo>
                  <a:pt x="0" y="21167"/>
                </a:lnTo>
                <a:close/>
              </a:path>
            </a:pathLst>
          </a:custGeom>
          <a:solidFill>
            <a:srgbClr val="8990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40776" y="187325"/>
            <a:ext cx="8082116" cy="879475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600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56852"/>
            <a:ext cx="5486400" cy="337072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84D68-5908-427C-AE51-A3323CD470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reeform 5"/>
          <p:cNvSpPr/>
          <p:nvPr userDrawn="1"/>
        </p:nvSpPr>
        <p:spPr>
          <a:xfrm>
            <a:off x="-11113" y="-20638"/>
            <a:ext cx="9175751" cy="1087438"/>
          </a:xfrm>
          <a:custGeom>
            <a:avLst/>
            <a:gdLst>
              <a:gd name="connsiteX0" fmla="*/ 0 w 9175750"/>
              <a:gd name="connsiteY0" fmla="*/ 21167 h 1068917"/>
              <a:gd name="connsiteX1" fmla="*/ 0 w 9175750"/>
              <a:gd name="connsiteY1" fmla="*/ 1068917 h 1068917"/>
              <a:gd name="connsiteX2" fmla="*/ 9175750 w 9175750"/>
              <a:gd name="connsiteY2" fmla="*/ 772584 h 1068917"/>
              <a:gd name="connsiteX3" fmla="*/ 9165166 w 9175750"/>
              <a:gd name="connsiteY3" fmla="*/ 0 h 1068917"/>
              <a:gd name="connsiteX4" fmla="*/ 0 w 9175750"/>
              <a:gd name="connsiteY4" fmla="*/ 21167 h 1068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75750" h="1068917">
                <a:moveTo>
                  <a:pt x="0" y="21167"/>
                </a:moveTo>
                <a:lnTo>
                  <a:pt x="0" y="1068917"/>
                </a:lnTo>
                <a:lnTo>
                  <a:pt x="9175750" y="772584"/>
                </a:lnTo>
                <a:lnTo>
                  <a:pt x="9165166" y="0"/>
                </a:lnTo>
                <a:lnTo>
                  <a:pt x="0" y="21167"/>
                </a:lnTo>
                <a:close/>
              </a:path>
            </a:pathLst>
          </a:custGeom>
          <a:solidFill>
            <a:srgbClr val="8990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40774" y="187325"/>
            <a:ext cx="8082116" cy="879475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7948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B05A3-9284-46BA-B644-EAF7076A84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reeform 3"/>
          <p:cNvSpPr/>
          <p:nvPr userDrawn="1"/>
        </p:nvSpPr>
        <p:spPr>
          <a:xfrm>
            <a:off x="-11113" y="-20638"/>
            <a:ext cx="9175751" cy="1087438"/>
          </a:xfrm>
          <a:custGeom>
            <a:avLst/>
            <a:gdLst>
              <a:gd name="connsiteX0" fmla="*/ 0 w 9175750"/>
              <a:gd name="connsiteY0" fmla="*/ 21167 h 1068917"/>
              <a:gd name="connsiteX1" fmla="*/ 0 w 9175750"/>
              <a:gd name="connsiteY1" fmla="*/ 1068917 h 1068917"/>
              <a:gd name="connsiteX2" fmla="*/ 9175750 w 9175750"/>
              <a:gd name="connsiteY2" fmla="*/ 772584 h 1068917"/>
              <a:gd name="connsiteX3" fmla="*/ 9165166 w 9175750"/>
              <a:gd name="connsiteY3" fmla="*/ 0 h 1068917"/>
              <a:gd name="connsiteX4" fmla="*/ 0 w 9175750"/>
              <a:gd name="connsiteY4" fmla="*/ 21167 h 1068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75750" h="1068917">
                <a:moveTo>
                  <a:pt x="0" y="21167"/>
                </a:moveTo>
                <a:lnTo>
                  <a:pt x="0" y="1068917"/>
                </a:lnTo>
                <a:lnTo>
                  <a:pt x="9175750" y="772584"/>
                </a:lnTo>
                <a:lnTo>
                  <a:pt x="9165166" y="0"/>
                </a:lnTo>
                <a:lnTo>
                  <a:pt x="0" y="21167"/>
                </a:lnTo>
                <a:close/>
              </a:path>
            </a:pathLst>
          </a:custGeom>
          <a:solidFill>
            <a:srgbClr val="8990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775" y="187325"/>
            <a:ext cx="8082115" cy="879475"/>
          </a:xfrm>
        </p:spPr>
        <p:txBody>
          <a:bodyPr anchor="t"/>
          <a:lstStyle>
            <a:lvl1pPr>
              <a:defRPr lang="en-US" sz="3200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082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03504" y="187325"/>
            <a:ext cx="7821168" cy="1158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0467" y="6416674"/>
            <a:ext cx="1097280" cy="4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smtClean="0"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pPr>
              <a:defRPr/>
            </a:pPr>
            <a:fld id="{8B5B269D-BBB9-410E-B073-FF6F1CA5F2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5506" y="1524001"/>
            <a:ext cx="7832439" cy="454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1"/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4" y="6416675"/>
            <a:ext cx="2334285" cy="46469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521" r:id="rId1"/>
    <p:sldLayoutId id="2147487536" r:id="rId2"/>
    <p:sldLayoutId id="2147487522" r:id="rId3"/>
    <p:sldLayoutId id="2147487539" r:id="rId4"/>
    <p:sldLayoutId id="2147487541" r:id="rId5"/>
    <p:sldLayoutId id="2147487542" r:id="rId6"/>
    <p:sldLayoutId id="2147487464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0" fontAlgn="base" hangingPunct="0">
        <a:lnSpc>
          <a:spcPct val="105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105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Arial Unicode MS" charset="0"/>
          <a:cs typeface="Arial" charset="0"/>
        </a:defRPr>
      </a:lvl2pPr>
      <a:lvl3pPr algn="l" defTabSz="457200" rtl="0" eaLnBrk="0" fontAlgn="base" hangingPunct="0">
        <a:lnSpc>
          <a:spcPct val="105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Arial Unicode MS" charset="0"/>
          <a:cs typeface="Arial" charset="0"/>
        </a:defRPr>
      </a:lvl3pPr>
      <a:lvl4pPr algn="l" defTabSz="457200" rtl="0" eaLnBrk="0" fontAlgn="base" hangingPunct="0">
        <a:lnSpc>
          <a:spcPct val="105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Arial Unicode MS" charset="0"/>
          <a:cs typeface="Arial" charset="0"/>
        </a:defRPr>
      </a:lvl4pPr>
      <a:lvl5pPr algn="l" defTabSz="457200" rtl="0" eaLnBrk="0" fontAlgn="base" hangingPunct="0">
        <a:lnSpc>
          <a:spcPct val="105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Arial Unicode MS" charset="0"/>
          <a:cs typeface="Arial" charset="0"/>
        </a:defRPr>
      </a:lvl5pPr>
      <a:lvl6pPr marL="457200" algn="l" defTabSz="457200" rtl="0" fontAlgn="base">
        <a:lnSpc>
          <a:spcPct val="105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Arial Unicode MS" charset="0"/>
          <a:cs typeface="Arial" charset="0"/>
        </a:defRPr>
      </a:lvl6pPr>
      <a:lvl7pPr marL="914400" algn="l" defTabSz="457200" rtl="0" fontAlgn="base">
        <a:lnSpc>
          <a:spcPct val="105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Arial Unicode MS" charset="0"/>
          <a:cs typeface="Arial" charset="0"/>
        </a:defRPr>
      </a:lvl7pPr>
      <a:lvl8pPr marL="1371600" algn="l" defTabSz="457200" rtl="0" fontAlgn="base">
        <a:lnSpc>
          <a:spcPct val="105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Arial Unicode MS" charset="0"/>
          <a:cs typeface="Arial" charset="0"/>
        </a:defRPr>
      </a:lvl8pPr>
      <a:lvl9pPr marL="1828800" algn="l" defTabSz="457200" rtl="0" fontAlgn="base">
        <a:lnSpc>
          <a:spcPct val="105000"/>
        </a:lnSpc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Arial Unicode MS" charset="0"/>
          <a:cs typeface="Arial" charset="0"/>
        </a:defRPr>
      </a:lvl9pPr>
    </p:titleStyle>
    <p:bodyStyle>
      <a:lvl1pPr marL="177800" indent="-1778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rgbClr val="003876"/>
          </a:solidFill>
          <a:latin typeface="+mj-lt"/>
          <a:ea typeface="MS PGothic" pitchFamily="34" charset="-128"/>
          <a:cs typeface="+mn-cs"/>
        </a:defRPr>
      </a:lvl1pPr>
      <a:lvl2pPr marL="519113" indent="-1730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rgbClr val="003876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0161" y="2116657"/>
            <a:ext cx="6390526" cy="2255820"/>
          </a:xfrm>
        </p:spPr>
        <p:txBody>
          <a:bodyPr/>
          <a:lstStyle/>
          <a:p>
            <a:pPr algn="ctr"/>
            <a:r>
              <a:rPr lang="en-US" dirty="0" smtClean="0"/>
              <a:t>Financial Risks of Using Criminal &amp; Credit History in Employment Decisions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 algn="ctr"/>
            <a:r>
              <a:rPr lang="en-US" dirty="0" smtClean="0"/>
              <a:t>Blake A. Bailey</a:t>
            </a:r>
          </a:p>
          <a:p>
            <a:pPr algn="ctr"/>
            <a:r>
              <a:rPr lang="en-US" dirty="0" smtClean="0"/>
              <a:t>817.488.3134</a:t>
            </a:r>
          </a:p>
          <a:p>
            <a:pPr algn="ctr"/>
            <a:r>
              <a:rPr lang="en-US" dirty="0" smtClean="0"/>
              <a:t>blake.bailey@phelps.com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23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Constitutes Disparate Impact?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Identify </a:t>
            </a:r>
            <a:r>
              <a:rPr lang="en-US" dirty="0" smtClean="0"/>
              <a:t>specific policy </a:t>
            </a:r>
            <a:r>
              <a:rPr lang="en-US" dirty="0"/>
              <a:t>(or practice)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Significant disparity affecting a group based on the policy or practice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EEOC</a:t>
            </a:r>
            <a:r>
              <a:rPr lang="en-US" dirty="0"/>
              <a:t> presumes disparate impact </a:t>
            </a:r>
            <a:r>
              <a:rPr lang="en-US" dirty="0" smtClean="0"/>
              <a:t>for criminal history</a:t>
            </a:r>
            <a:endParaRPr lang="en-US" dirty="0" smtClean="0"/>
          </a:p>
          <a:p>
            <a:pPr marL="862013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criminal history investigations: “National data . . . supports a finding that criminal record exclusions have a disparate impact on race and national origin</a:t>
            </a:r>
            <a:r>
              <a:rPr lang="en-US" dirty="0" smtClean="0"/>
              <a:t>.”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EEOC</a:t>
            </a:r>
            <a:r>
              <a:rPr lang="en-US" dirty="0" smtClean="0"/>
              <a:t> has been less aggressive on credit history</a:t>
            </a:r>
          </a:p>
          <a:p>
            <a:pPr marL="862013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Credit inquiry “generally should be avoided because they tend to impact more adversely on minorities and females.”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203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Business Necessity?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Business Necessity is not defined in Title VII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Supreme Court has been unclear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err="1"/>
              <a:t>EEOC</a:t>
            </a:r>
            <a:r>
              <a:rPr lang="en-US" dirty="0"/>
              <a:t> adopts strictest potential formulation:  “necessary to safe and efficient job performance.”  </a:t>
            </a:r>
            <a:r>
              <a:rPr lang="en-US" i="1" dirty="0" err="1"/>
              <a:t>Dothard</a:t>
            </a:r>
            <a:r>
              <a:rPr lang="en-US" i="1" dirty="0"/>
              <a:t> v. Rawlinson</a:t>
            </a:r>
            <a:r>
              <a:rPr lang="en-US" dirty="0"/>
              <a:t>, 433 US 321 (1977)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Another formulation: “significantly serve . . . employer’s legitimate business interests.”  </a:t>
            </a:r>
            <a:r>
              <a:rPr lang="en-US" i="1" dirty="0"/>
              <a:t>Watson v. Ft. Worth Bank &amp; Trust</a:t>
            </a:r>
            <a:r>
              <a:rPr lang="en-US" dirty="0"/>
              <a:t>, 487 U.S. 977 (1988</a:t>
            </a:r>
            <a:r>
              <a:rPr lang="en-US" dirty="0" smtClean="0"/>
              <a:t>)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Generally, a policy or practice is not a “business necessity” unless it is related to the nature of the </a:t>
            </a:r>
            <a:r>
              <a:rPr lang="en-US" dirty="0" smtClean="0"/>
              <a:t>work</a:t>
            </a:r>
            <a:endParaRPr lang="en-US" dirty="0"/>
          </a:p>
          <a:p>
            <a:pPr fontAlgn="auto">
              <a:spcAft>
                <a:spcPts val="0"/>
              </a:spcAft>
              <a:defRPr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28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Business Necessity in Criminal Records 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775" y="1317569"/>
            <a:ext cx="8072303" cy="456905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Arrests</a:t>
            </a:r>
            <a:endParaRPr lang="en-US" dirty="0"/>
          </a:p>
          <a:p>
            <a:pPr lvl="1" fontAlgn="auto">
              <a:spcAft>
                <a:spcPts val="0"/>
              </a:spcAft>
              <a:defRPr/>
            </a:pPr>
            <a:r>
              <a:rPr lang="en-US" dirty="0" err="1" smtClean="0"/>
              <a:t>EEOC</a:t>
            </a:r>
            <a:r>
              <a:rPr lang="en-US" dirty="0" smtClean="0"/>
              <a:t> says arrest records are irrelevant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An </a:t>
            </a:r>
            <a:r>
              <a:rPr lang="en-US" dirty="0"/>
              <a:t>arrest does not show that criminal conduct occurred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Presumption of innocence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“Exclusion based on arrest, in itself, is not job related and consistent with business necessity</a:t>
            </a:r>
            <a:r>
              <a:rPr lang="en-US" dirty="0" smtClean="0"/>
              <a:t>.”</a:t>
            </a:r>
          </a:p>
          <a:p>
            <a:r>
              <a:rPr lang="en-US" dirty="0"/>
              <a:t>Convictions</a:t>
            </a:r>
          </a:p>
          <a:p>
            <a:pPr lvl="1"/>
            <a:r>
              <a:rPr lang="en-US" dirty="0"/>
              <a:t>Can presume conduct occurred because of conviction</a:t>
            </a:r>
          </a:p>
          <a:p>
            <a:pPr lvl="1"/>
            <a:r>
              <a:rPr lang="en-US" dirty="0" smtClean="0"/>
              <a:t>Broad </a:t>
            </a:r>
            <a:r>
              <a:rPr lang="en-US" dirty="0"/>
              <a:t>based exclusions based on any conviction </a:t>
            </a:r>
            <a:r>
              <a:rPr lang="en-US" dirty="0" smtClean="0"/>
              <a:t>are improper</a:t>
            </a:r>
            <a:endParaRPr lang="en-US" dirty="0"/>
          </a:p>
          <a:p>
            <a:pPr lvl="1"/>
            <a:r>
              <a:rPr lang="en-US" dirty="0"/>
              <a:t>Traditionally, looked at </a:t>
            </a:r>
            <a:r>
              <a:rPr lang="en-US" i="1" dirty="0"/>
              <a:t>Green</a:t>
            </a:r>
            <a:r>
              <a:rPr lang="en-US" dirty="0"/>
              <a:t> </a:t>
            </a:r>
            <a:r>
              <a:rPr lang="en-US" dirty="0"/>
              <a:t>factors</a:t>
            </a:r>
            <a:r>
              <a:rPr lang="en-US" dirty="0"/>
              <a:t> to determine whether exclusion based on a particular offense is a business necessity</a:t>
            </a:r>
          </a:p>
          <a:p>
            <a:pPr lvl="1"/>
            <a:r>
              <a:rPr lang="en-US" dirty="0"/>
              <a:t>Now, </a:t>
            </a:r>
            <a:r>
              <a:rPr lang="en-US" dirty="0" err="1"/>
              <a:t>EEOC</a:t>
            </a:r>
            <a:r>
              <a:rPr lang="en-US" dirty="0"/>
              <a:t> wants you to use </a:t>
            </a:r>
            <a:r>
              <a:rPr lang="en-US" i="1" dirty="0"/>
              <a:t>Green </a:t>
            </a:r>
            <a:r>
              <a:rPr lang="en-US" dirty="0"/>
              <a:t>factors, PLUS individual inquiry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113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Business Necessity in Criminal Records 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i="1" dirty="0"/>
              <a:t>Green</a:t>
            </a:r>
            <a:r>
              <a:rPr lang="en-US" sz="2800" dirty="0"/>
              <a:t> factors:  </a:t>
            </a:r>
            <a:r>
              <a:rPr lang="en-US" sz="2800" i="1" dirty="0"/>
              <a:t>Green v. Mo. Pac. R.R.</a:t>
            </a:r>
            <a:r>
              <a:rPr lang="en-US" sz="2800" dirty="0"/>
              <a:t>, 549 F.2d 1290 (8th Cir. 1975</a:t>
            </a:r>
            <a:r>
              <a:rPr lang="en-US" sz="2800" dirty="0" smtClean="0"/>
              <a:t>):</a:t>
            </a:r>
            <a:endParaRPr lang="en-US" dirty="0"/>
          </a:p>
          <a:p>
            <a:pPr lvl="1"/>
            <a:r>
              <a:rPr lang="en-US" sz="2400" dirty="0"/>
              <a:t>Nature and gravity of offense or conduct</a:t>
            </a:r>
          </a:p>
          <a:p>
            <a:pPr lvl="2"/>
            <a:r>
              <a:rPr lang="en-US" dirty="0" smtClean="0"/>
              <a:t>Criminal acts involved and harm caused</a:t>
            </a:r>
            <a:endParaRPr lang="en-US" dirty="0"/>
          </a:p>
          <a:p>
            <a:pPr lvl="1"/>
            <a:r>
              <a:rPr lang="en-US" sz="2400" dirty="0"/>
              <a:t>Time passed since offense or </a:t>
            </a:r>
            <a:r>
              <a:rPr lang="en-US" sz="2400" dirty="0" smtClean="0"/>
              <a:t>release</a:t>
            </a:r>
            <a:endParaRPr lang="en-US" sz="2400" dirty="0"/>
          </a:p>
          <a:p>
            <a:pPr lvl="2"/>
            <a:r>
              <a:rPr lang="en-US" dirty="0" smtClean="0"/>
              <a:t>Likelihood of repeat occurrence lessens </a:t>
            </a:r>
            <a:r>
              <a:rPr lang="en-US" dirty="0"/>
              <a:t>over </a:t>
            </a:r>
            <a:r>
              <a:rPr lang="en-US" dirty="0" smtClean="0"/>
              <a:t>time</a:t>
            </a:r>
          </a:p>
          <a:p>
            <a:pPr lvl="2"/>
            <a:r>
              <a:rPr lang="en-US" dirty="0" err="1" smtClean="0"/>
              <a:t>FCRA</a:t>
            </a:r>
            <a:r>
              <a:rPr lang="en-US" dirty="0" smtClean="0"/>
              <a:t> </a:t>
            </a:r>
            <a:r>
              <a:rPr lang="en-US" dirty="0"/>
              <a:t>limits credit reports to 7 </a:t>
            </a:r>
            <a:r>
              <a:rPr lang="en-US" dirty="0" smtClean="0"/>
              <a:t>years</a:t>
            </a:r>
            <a:endParaRPr lang="en-US" dirty="0"/>
          </a:p>
          <a:p>
            <a:pPr lvl="1"/>
            <a:r>
              <a:rPr lang="en-US" sz="2400" dirty="0"/>
              <a:t>Nature of job held or </a:t>
            </a:r>
            <a:r>
              <a:rPr lang="en-US" sz="2400" dirty="0" smtClean="0"/>
              <a:t>sought</a:t>
            </a:r>
          </a:p>
          <a:p>
            <a:pPr lvl="2"/>
            <a:r>
              <a:rPr lang="en-US" dirty="0" smtClean="0"/>
              <a:t>Essential job functions – written job description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5045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ts val="3900"/>
              </a:lnSpc>
            </a:pPr>
            <a:r>
              <a:rPr lang="en-US" sz="2900" dirty="0"/>
              <a:t>Business Necessity in Criminal Records 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Business necessity means employer must justify exclusion policies by “accurately distinguish[</a:t>
            </a:r>
            <a:r>
              <a:rPr lang="en-US" dirty="0" err="1"/>
              <a:t>ing</a:t>
            </a:r>
            <a:r>
              <a:rPr lang="en-US" dirty="0"/>
              <a:t>] between applicants that pose an unacceptable level of risk and those who do not.”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Bad </a:t>
            </a:r>
            <a:r>
              <a:rPr lang="en-US" dirty="0"/>
              <a:t>facts make bad law: </a:t>
            </a:r>
            <a:r>
              <a:rPr lang="en-US" i="1" dirty="0"/>
              <a:t>El v. SEPTA</a:t>
            </a:r>
            <a:r>
              <a:rPr lang="en-US" dirty="0"/>
              <a:t>, 479 F.3d 232 (3d Cir. 2007)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Employer terminated 55-year old bus driver with 40-year old conviction for 2d degree murder from gang fight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EEOC</a:t>
            </a:r>
            <a:r>
              <a:rPr lang="en-US" dirty="0" smtClean="0"/>
              <a:t> </a:t>
            </a:r>
            <a:r>
              <a:rPr lang="en-US" dirty="0"/>
              <a:t>has relied on </a:t>
            </a:r>
            <a:r>
              <a:rPr lang="en-US" i="1" dirty="0"/>
              <a:t>El </a:t>
            </a:r>
            <a:r>
              <a:rPr lang="en-US" dirty="0"/>
              <a:t>to amplify what it says is required for business </a:t>
            </a:r>
            <a:r>
              <a:rPr lang="en-US" dirty="0" smtClean="0"/>
              <a:t>necessity: </a:t>
            </a:r>
            <a:endParaRPr lang="en-US" dirty="0"/>
          </a:p>
          <a:p>
            <a:pPr lvl="1" indent="0">
              <a:buNone/>
            </a:pPr>
            <a:r>
              <a:rPr lang="en-US" dirty="0"/>
              <a:t>“[E]</a:t>
            </a:r>
            <a:r>
              <a:rPr lang="en-US" dirty="0" err="1"/>
              <a:t>ffectively</a:t>
            </a:r>
            <a:r>
              <a:rPr lang="en-US" dirty="0"/>
              <a:t> link specific criminal conduct, and its dangers, with the risks inherent in the duties of a particular position.”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5677027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How Does Employer Show Business Necessity?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6075" lvl="1" indent="0">
              <a:buNone/>
            </a:pPr>
            <a:r>
              <a:rPr lang="en-US" sz="2400" dirty="0"/>
              <a:t>One method:  validate policy under Uniform Guidelines on Employee Selection Procedures (</a:t>
            </a:r>
            <a:r>
              <a:rPr lang="en-US" sz="2400" dirty="0" err="1"/>
              <a:t>UGESP</a:t>
            </a:r>
            <a:r>
              <a:rPr lang="en-US" sz="2400" dirty="0" smtClean="0"/>
              <a:t>) for potentially disparate impact</a:t>
            </a:r>
            <a:endParaRPr lang="en-US" sz="2400" dirty="0"/>
          </a:p>
          <a:p>
            <a:pPr lvl="2"/>
            <a:r>
              <a:rPr lang="en-US" sz="2400" dirty="0" err="1"/>
              <a:t>EEOC</a:t>
            </a:r>
            <a:r>
              <a:rPr lang="en-US" sz="2400" dirty="0"/>
              <a:t> says such validation studies are “rare”</a:t>
            </a:r>
          </a:p>
          <a:p>
            <a:pPr lvl="2"/>
            <a:r>
              <a:rPr lang="en-US" sz="2400" dirty="0" smtClean="0"/>
              <a:t>Unintended </a:t>
            </a:r>
            <a:r>
              <a:rPr lang="en-US" sz="2400" dirty="0"/>
              <a:t>consequence: Endorse </a:t>
            </a:r>
            <a:r>
              <a:rPr lang="en-US" sz="2400" i="1" dirty="0"/>
              <a:t>Watson</a:t>
            </a:r>
            <a:r>
              <a:rPr lang="en-US" sz="2400" dirty="0"/>
              <a:t>, 487 U.S. at 997 (O’Connor, J., concurring) (recognizing that validation studies are not always required, particularly in “subjective or discretionary employment decisions”)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9103346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/>
            <a:r>
              <a:rPr lang="en-US" sz="2900" dirty="0"/>
              <a:t>How Does Employer Show Business Necessity</a:t>
            </a:r>
            <a:r>
              <a:rPr lang="en-US" sz="2900" dirty="0" smtClean="0"/>
              <a:t>?</a:t>
            </a:r>
            <a:r>
              <a:rPr lang="en-US" sz="29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517" y="1418796"/>
            <a:ext cx="8072303" cy="456905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Second </a:t>
            </a:r>
            <a:r>
              <a:rPr lang="en-US" dirty="0"/>
              <a:t>method: Apply </a:t>
            </a:r>
            <a:r>
              <a:rPr lang="en-US" i="1" dirty="0"/>
              <a:t>Green</a:t>
            </a:r>
            <a:r>
              <a:rPr lang="en-US" dirty="0"/>
              <a:t> factors AND give </a:t>
            </a:r>
            <a:r>
              <a:rPr lang="en-US" dirty="0" smtClean="0"/>
              <a:t>the individual a chance </a:t>
            </a:r>
            <a:r>
              <a:rPr lang="en-US" dirty="0"/>
              <a:t>to </a:t>
            </a:r>
            <a:r>
              <a:rPr lang="en-US" dirty="0" smtClean="0"/>
              <a:t>explain</a:t>
            </a:r>
            <a:endParaRPr lang="en-US" dirty="0" smtClean="0"/>
          </a:p>
          <a:p>
            <a:pPr marL="862013" lvl="1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EEOC’s</a:t>
            </a:r>
            <a:r>
              <a:rPr lang="en-US" dirty="0" smtClean="0"/>
              <a:t> </a:t>
            </a:r>
            <a:r>
              <a:rPr lang="en-US" dirty="0"/>
              <a:t>real goal is individualized </a:t>
            </a:r>
            <a:r>
              <a:rPr lang="en-US" dirty="0" smtClean="0"/>
              <a:t>inquiries</a:t>
            </a:r>
          </a:p>
          <a:p>
            <a:pPr marL="862013" lvl="1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EEOC</a:t>
            </a:r>
            <a:r>
              <a:rPr lang="en-US" dirty="0" smtClean="0"/>
              <a:t> </a:t>
            </a:r>
            <a:r>
              <a:rPr lang="en-US" dirty="0"/>
              <a:t>will allow you to rely on just </a:t>
            </a:r>
            <a:r>
              <a:rPr lang="en-US" i="1" dirty="0"/>
              <a:t>Green </a:t>
            </a:r>
            <a:r>
              <a:rPr lang="en-US" dirty="0" smtClean="0"/>
              <a:t>factors in </a:t>
            </a:r>
            <a:r>
              <a:rPr lang="en-US" dirty="0"/>
              <a:t>a few narrow circumstances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6505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/>
              <a:t>Green </a:t>
            </a:r>
            <a:r>
              <a:rPr lang="en-US" dirty="0" smtClean="0"/>
              <a:t>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400" dirty="0"/>
              <a:t>Nature and gravity of offense or conduct</a:t>
            </a:r>
          </a:p>
          <a:p>
            <a:pPr lvl="2"/>
            <a:r>
              <a:rPr lang="en-US" dirty="0"/>
              <a:t>Criminal acts involved and harm caused</a:t>
            </a:r>
          </a:p>
          <a:p>
            <a:pPr lvl="1"/>
            <a:r>
              <a:rPr lang="en-US" sz="2400" dirty="0"/>
              <a:t>Time passed since offense or release</a:t>
            </a:r>
          </a:p>
          <a:p>
            <a:pPr lvl="2"/>
            <a:r>
              <a:rPr lang="en-US" dirty="0"/>
              <a:t>Likelihood of repeat occurrence lessens over time</a:t>
            </a:r>
          </a:p>
          <a:p>
            <a:pPr lvl="2"/>
            <a:r>
              <a:rPr lang="en-US" dirty="0" err="1"/>
              <a:t>FCRA</a:t>
            </a:r>
            <a:r>
              <a:rPr lang="en-US" dirty="0"/>
              <a:t> </a:t>
            </a:r>
            <a:r>
              <a:rPr lang="en-US" dirty="0" smtClean="0"/>
              <a:t>and Texas law limit </a:t>
            </a:r>
            <a:r>
              <a:rPr lang="en-US" dirty="0"/>
              <a:t>credit reports to </a:t>
            </a:r>
            <a:r>
              <a:rPr lang="en-US" dirty="0" smtClean="0"/>
              <a:t>the past 7 </a:t>
            </a:r>
            <a:r>
              <a:rPr lang="en-US" dirty="0"/>
              <a:t>years</a:t>
            </a:r>
          </a:p>
          <a:p>
            <a:pPr lvl="1"/>
            <a:r>
              <a:rPr lang="en-US" sz="2400" dirty="0"/>
              <a:t>Nature of job held or sought</a:t>
            </a:r>
          </a:p>
          <a:p>
            <a:pPr lvl="2"/>
            <a:r>
              <a:rPr lang="en-US" dirty="0"/>
              <a:t>Essential job functions – written job description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2962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are the Individual Factors?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775" y="1345054"/>
            <a:ext cx="8072303" cy="4569058"/>
          </a:xfrm>
        </p:spPr>
        <p:txBody>
          <a:bodyPr/>
          <a:lstStyle/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Criminal record is inaccurate or inapplicable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Circumstances surrounding offense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Number of convictions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Age at time of conviction/release, whichever is later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Evidence of working in same job after conviction or release without additional crimes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Employment history before and after conviction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Rehabilitation efforts (education or training)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References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Whether individual is bonded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No need to consider if individual won’t provide info.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2861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i="1" dirty="0" err="1" smtClean="0"/>
              <a:t>EEOC</a:t>
            </a:r>
            <a:r>
              <a:rPr lang="en-US" i="1" dirty="0" smtClean="0"/>
              <a:t> v. Freeman</a:t>
            </a:r>
            <a:r>
              <a:rPr lang="en-US" dirty="0" smtClean="0"/>
              <a:t> – Best Practices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Written </a:t>
            </a:r>
            <a:r>
              <a:rPr lang="en-US" dirty="0"/>
              <a:t>p</a:t>
            </a:r>
            <a:r>
              <a:rPr lang="en-US" dirty="0" smtClean="0"/>
              <a:t>olicy designed to:</a:t>
            </a:r>
            <a:endParaRPr lang="en-US" dirty="0" smtClean="0"/>
          </a:p>
          <a:p>
            <a:pPr marL="862013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Avoid negligent hiring suits</a:t>
            </a:r>
          </a:p>
          <a:p>
            <a:pPr marL="862013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Increase security of assets and employees</a:t>
            </a:r>
          </a:p>
          <a:p>
            <a:pPr marL="862013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Reduce inconsistent hiring practices</a:t>
            </a:r>
          </a:p>
          <a:p>
            <a:pPr marL="862013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Reduce risk of employee related loss</a:t>
            </a:r>
          </a:p>
          <a:p>
            <a:pPr marL="862013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Eliminate incidents which jeopardize customer confidence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Multi-tiered </a:t>
            </a:r>
            <a:r>
              <a:rPr lang="en-US" dirty="0"/>
              <a:t>pre-screening </a:t>
            </a:r>
            <a:r>
              <a:rPr lang="en-US" dirty="0" smtClean="0"/>
              <a:t>procedure depending on job</a:t>
            </a:r>
          </a:p>
          <a:p>
            <a:pPr marL="862013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General employees without credit sensitive job, </a:t>
            </a:r>
            <a:r>
              <a:rPr lang="en-US" dirty="0" smtClean="0"/>
              <a:t>screened for </a:t>
            </a:r>
            <a:r>
              <a:rPr lang="en-US" dirty="0" smtClean="0"/>
              <a:t>criminal and social security violations</a:t>
            </a:r>
          </a:p>
          <a:p>
            <a:pPr marL="862013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Credit sensitive positions also screened for credit background</a:t>
            </a:r>
          </a:p>
          <a:p>
            <a:pPr marL="862013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Officers further screened to verify education and certifications</a:t>
            </a: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904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530" y="1035337"/>
            <a:ext cx="8072303" cy="456905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Majority of employers </a:t>
            </a:r>
            <a:r>
              <a:rPr lang="en-US" dirty="0"/>
              <a:t>r</a:t>
            </a:r>
            <a:r>
              <a:rPr lang="en-US" dirty="0" smtClean="0"/>
              <a:t>un pre-employment background ch</a:t>
            </a:r>
            <a:r>
              <a:rPr lang="en-US" dirty="0"/>
              <a:t>ecks for criminal and/or credit history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Purpose </a:t>
            </a:r>
            <a:r>
              <a:rPr lang="en-US" dirty="0"/>
              <a:t>and use </a:t>
            </a:r>
            <a:r>
              <a:rPr lang="en-US" dirty="0" smtClean="0"/>
              <a:t>of background checks</a:t>
            </a:r>
          </a:p>
          <a:p>
            <a:pPr marL="862013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Credit Reporting Agencies claim that credit reports: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Reveal applicant’s character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Identify applicant’s </a:t>
            </a:r>
            <a:r>
              <a:rPr lang="en-US" sz="1800" dirty="0" smtClean="0"/>
              <a:t>propensity to steal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Protect against workplace violence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Avoid negligent </a:t>
            </a:r>
            <a:r>
              <a:rPr lang="en-US" sz="1800" dirty="0"/>
              <a:t>h</a:t>
            </a:r>
            <a:r>
              <a:rPr lang="en-US" sz="1800" dirty="0" smtClean="0"/>
              <a:t>iring</a:t>
            </a:r>
          </a:p>
          <a:p>
            <a:pPr marL="862013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However: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No empirical evidence to support correlation exists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Many credit </a:t>
            </a:r>
            <a:r>
              <a:rPr lang="en-US" sz="1800" dirty="0"/>
              <a:t>r</a:t>
            </a:r>
            <a:r>
              <a:rPr lang="en-US" sz="1800" dirty="0" smtClean="0"/>
              <a:t>eports </a:t>
            </a:r>
            <a:r>
              <a:rPr lang="en-US" sz="1800" dirty="0"/>
              <a:t>c</a:t>
            </a:r>
            <a:r>
              <a:rPr lang="en-US" sz="1800" dirty="0" smtClean="0"/>
              <a:t>ontain errors (FTC Study - 20%)</a:t>
            </a:r>
          </a:p>
        </p:txBody>
      </p:sp>
    </p:spTree>
    <p:extLst>
      <p:ext uri="{BB962C8B-B14F-4D97-AF65-F5344CB8AC3E}">
        <p14:creationId xmlns:p14="http://schemas.microsoft.com/office/powerpoint/2010/main" val="225463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err="1"/>
              <a:t>EEOC</a:t>
            </a:r>
            <a:r>
              <a:rPr lang="en-US" i="1" dirty="0"/>
              <a:t> v. Freeman</a:t>
            </a:r>
            <a:r>
              <a:rPr lang="en-US" dirty="0"/>
              <a:t> – Best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775" y="1037015"/>
            <a:ext cx="8072303" cy="456905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Pre-employment</a:t>
            </a:r>
          </a:p>
          <a:p>
            <a:pPr marL="862013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Asked if employee pled guilty or was convicted of crime</a:t>
            </a:r>
          </a:p>
          <a:p>
            <a:pPr marL="862013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Provided space to describe date and circumstances</a:t>
            </a:r>
          </a:p>
          <a:p>
            <a:pPr marL="862013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Included a statement that it would not automatically exclude applicant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After Conditional Offer was Extended</a:t>
            </a:r>
          </a:p>
          <a:p>
            <a:pPr marL="862013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Run criminal background check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Verify accuracy of representations in application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Evaluate </a:t>
            </a:r>
            <a:r>
              <a:rPr lang="en-US" i="1" dirty="0" smtClean="0"/>
              <a:t>Green criteria:  nature of crime, job, </a:t>
            </a:r>
            <a:r>
              <a:rPr lang="en-US" dirty="0" smtClean="0"/>
              <a:t>and timing</a:t>
            </a:r>
          </a:p>
          <a:p>
            <a:pPr marL="862013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Credit histories evaluated on similar criteria</a:t>
            </a:r>
          </a:p>
          <a:p>
            <a:pPr marL="862013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Applicant rejected if application inaccurate, certain automatically disqualifying crimes, or based on </a:t>
            </a:r>
            <a:r>
              <a:rPr lang="en-US" i="1" dirty="0" smtClean="0"/>
              <a:t>Green </a:t>
            </a:r>
            <a:r>
              <a:rPr lang="en-US" dirty="0" smtClean="0"/>
              <a:t>criteria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Decision not to hire reviewed by senior VP of </a:t>
            </a:r>
            <a:r>
              <a:rPr lang="en-US" dirty="0" err="1" smtClean="0"/>
              <a:t>HR</a:t>
            </a:r>
            <a:endParaRPr lang="en-US" dirty="0" smtClean="0"/>
          </a:p>
          <a:p>
            <a:pPr marL="862013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Please add a lawyer to this evaluation team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7515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Court Rejected </a:t>
            </a:r>
            <a:r>
              <a:rPr lang="en-US" dirty="0" err="1" smtClean="0"/>
              <a:t>EEOC’s</a:t>
            </a:r>
            <a:r>
              <a:rPr lang="en-US" dirty="0" smtClean="0"/>
              <a:t> Claim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211" y="1463041"/>
            <a:ext cx="8072303" cy="456905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EEOC</a:t>
            </a:r>
            <a:r>
              <a:rPr lang="en-US" dirty="0"/>
              <a:t> filed suit</a:t>
            </a:r>
          </a:p>
          <a:p>
            <a:pPr marL="862013" lvl="1" indent="-342900">
              <a:buFont typeface="Arial" panose="020B0604020202020204" pitchFamily="34" charset="0"/>
              <a:buChar char="•"/>
            </a:pPr>
            <a:r>
              <a:rPr lang="en-US" dirty="0"/>
              <a:t>Claimed use of credit and criminal history created disparate impact on race and gender</a:t>
            </a:r>
          </a:p>
          <a:p>
            <a:pPr marL="862013" lvl="1" indent="-342900">
              <a:buFont typeface="Arial" panose="020B0604020202020204" pitchFamily="34" charset="0"/>
              <a:buChar char="•"/>
            </a:pPr>
            <a:r>
              <a:rPr lang="en-US" dirty="0"/>
              <a:t>Sought injunction to prohibit any use of criminal/credit </a:t>
            </a:r>
            <a:r>
              <a:rPr lang="en-US" dirty="0" smtClean="0"/>
              <a:t>histories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Court rejected </a:t>
            </a:r>
            <a:r>
              <a:rPr lang="en-US" dirty="0" err="1" smtClean="0"/>
              <a:t>EEOC</a:t>
            </a:r>
            <a:r>
              <a:rPr lang="en-US" dirty="0" smtClean="0"/>
              <a:t> claim:</a:t>
            </a:r>
          </a:p>
          <a:p>
            <a:pPr marL="862013" lvl="1" indent="-342900">
              <a:buFont typeface="Arial" panose="020B0604020202020204" pitchFamily="34" charset="0"/>
              <a:buChar char="•"/>
            </a:pPr>
            <a:r>
              <a:rPr lang="en-US" dirty="0" err="1"/>
              <a:t>EEOC</a:t>
            </a:r>
            <a:r>
              <a:rPr lang="en-US" dirty="0"/>
              <a:t> failed to isolate specific employment practice that caused disparate impact</a:t>
            </a:r>
          </a:p>
          <a:p>
            <a:pPr marL="862013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National statistics alone could not prove policy had disparate impact</a:t>
            </a:r>
          </a:p>
          <a:p>
            <a:pPr marL="862013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Required statistical </a:t>
            </a:r>
            <a:r>
              <a:rPr lang="en-US" dirty="0"/>
              <a:t>proof of </a:t>
            </a:r>
            <a:r>
              <a:rPr lang="en-US" dirty="0" smtClean="0"/>
              <a:t>disparities in employer’s workforce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If provided, burden shifts to employer to show business necessity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5263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err="1"/>
              <a:t>EEOC</a:t>
            </a:r>
            <a:r>
              <a:rPr lang="en-US" i="1" dirty="0"/>
              <a:t> v. Freeman</a:t>
            </a:r>
            <a:r>
              <a:rPr lang="en-US" dirty="0"/>
              <a:t> – Best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 t</a:t>
            </a:r>
            <a:r>
              <a:rPr lang="en-US" dirty="0" smtClean="0"/>
              <a:t>ake-</a:t>
            </a:r>
            <a:r>
              <a:rPr lang="en-US" dirty="0" err="1" smtClean="0"/>
              <a:t>aways</a:t>
            </a:r>
            <a:r>
              <a:rPr lang="en-US" dirty="0" smtClean="0"/>
              <a:t> </a:t>
            </a:r>
            <a:r>
              <a:rPr lang="en-US" dirty="0"/>
              <a:t>from </a:t>
            </a:r>
            <a:r>
              <a:rPr lang="en-US" i="1" dirty="0"/>
              <a:t>Freeman</a:t>
            </a:r>
            <a:r>
              <a:rPr lang="en-US" dirty="0"/>
              <a:t> </a:t>
            </a:r>
            <a:r>
              <a:rPr lang="en-US" dirty="0" smtClean="0"/>
              <a:t>Decision: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Multi-tiered inquiry based on the needs/responsibilities of types of positions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Opportunity for employee to explain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Exclusion for offenses/credit problems that were recent and related to the job duties of the particular position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Additional compliance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7018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“Ban the Box” Bandwagon has Wheels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err="1"/>
              <a:t>EEOC</a:t>
            </a:r>
            <a:r>
              <a:rPr lang="en-US" dirty="0"/>
              <a:t> </a:t>
            </a:r>
            <a:r>
              <a:rPr lang="en-US" dirty="0" smtClean="0"/>
              <a:t>supports </a:t>
            </a:r>
            <a:r>
              <a:rPr lang="en-US" dirty="0"/>
              <a:t>“ban the box”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Similar to ADA no-medical inquiry rule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Limits </a:t>
            </a:r>
            <a:r>
              <a:rPr lang="en-US" dirty="0"/>
              <a:t>number of individuals excluded without chance to explain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Removes “chilling” effect of individuals who do not apply because of inquiries at pre-hire </a:t>
            </a:r>
            <a:r>
              <a:rPr lang="en-US" dirty="0" smtClean="0"/>
              <a:t>stage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Ban the Box Act (</a:t>
            </a:r>
            <a:r>
              <a:rPr lang="en-US" dirty="0" err="1" smtClean="0"/>
              <a:t>HR</a:t>
            </a:r>
            <a:r>
              <a:rPr lang="en-US" dirty="0" smtClean="0"/>
              <a:t> 6220)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Equal Employment for All Act (HB645/SB 18737.IS)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8 states restrict use of criminal histories, 3 are pending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10 states restrict use of credit histories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5950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Best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Policies </a:t>
            </a:r>
            <a:r>
              <a:rPr lang="en-US" dirty="0"/>
              <a:t>based on arrests, or </a:t>
            </a:r>
            <a:r>
              <a:rPr lang="en-US" dirty="0" smtClean="0"/>
              <a:t>Blanket Policies based on </a:t>
            </a:r>
            <a:r>
              <a:rPr lang="en-US" dirty="0"/>
              <a:t>all convictions: sitting </a:t>
            </a:r>
            <a:r>
              <a:rPr lang="en-US" dirty="0" smtClean="0"/>
              <a:t>duck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Adopt policy specific to job requirements</a:t>
            </a:r>
            <a:endParaRPr lang="en-US" dirty="0" smtClean="0"/>
          </a:p>
          <a:p>
            <a:pPr marL="862013" lvl="1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Consider </a:t>
            </a:r>
            <a:r>
              <a:rPr lang="en-US" dirty="0"/>
              <a:t>the crimes </a:t>
            </a:r>
            <a:r>
              <a:rPr lang="en-US" dirty="0" smtClean="0"/>
              <a:t>covered</a:t>
            </a:r>
            <a:endParaRPr lang="en-US" dirty="0"/>
          </a:p>
          <a:p>
            <a:pPr marL="862013" lvl="1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Consider the time period covered </a:t>
            </a:r>
          </a:p>
          <a:p>
            <a:pPr marL="862013" lvl="1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Consider </a:t>
            </a:r>
            <a:r>
              <a:rPr lang="en-US" dirty="0" smtClean="0"/>
              <a:t>the </a:t>
            </a:r>
            <a:r>
              <a:rPr lang="en-US" dirty="0" smtClean="0"/>
              <a:t>jobs </a:t>
            </a:r>
            <a:r>
              <a:rPr lang="en-US" dirty="0"/>
              <a:t>covered (vulnerable customer population, customer service, loading dock, handling sensitive company assets</a:t>
            </a:r>
            <a:r>
              <a:rPr lang="en-US" dirty="0"/>
              <a:t>) </a:t>
            </a:r>
            <a:endParaRPr lang="en-US" dirty="0" smtClean="0"/>
          </a:p>
          <a:p>
            <a:pPr marL="862013" lvl="1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Provide opportunity to explain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Provide higher level of review for negative decision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Document Process</a:t>
            </a:r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9521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775" y="2598667"/>
            <a:ext cx="8072303" cy="2401036"/>
          </a:xfrm>
        </p:spPr>
        <p:txBody>
          <a:bodyPr/>
          <a:lstStyle/>
          <a:p>
            <a:pPr algn="ctr"/>
            <a:r>
              <a:rPr lang="en-US" dirty="0" smtClean="0"/>
              <a:t>Blake A. Bailey</a:t>
            </a:r>
          </a:p>
          <a:p>
            <a:pPr algn="ctr"/>
            <a:r>
              <a:rPr lang="en-US" dirty="0" smtClean="0"/>
              <a:t>Phelps Dunbar LLP</a:t>
            </a:r>
          </a:p>
          <a:p>
            <a:pPr algn="ctr"/>
            <a:r>
              <a:rPr lang="en-US" dirty="0" smtClean="0"/>
              <a:t>Direct 817.305.0332</a:t>
            </a:r>
          </a:p>
          <a:p>
            <a:pPr algn="ctr"/>
            <a:r>
              <a:rPr lang="en-US" dirty="0" smtClean="0"/>
              <a:t>blake.bailey@phelps.com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05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Although federal law permits employers to run background checks (with some restrictions</a:t>
            </a:r>
            <a:r>
              <a:rPr lang="en-US" dirty="0" smtClean="0"/>
              <a:t>), there is a financial risk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EEOC</a:t>
            </a:r>
            <a:r>
              <a:rPr lang="en-US" dirty="0" smtClean="0"/>
              <a:t> </a:t>
            </a:r>
            <a:r>
              <a:rPr lang="en-US" dirty="0" smtClean="0"/>
              <a:t>has opposed background checks for years and has issued new guidelines which are gaining traction:</a:t>
            </a:r>
            <a:endParaRPr lang="en-US" dirty="0"/>
          </a:p>
          <a:p>
            <a:pPr marL="862013" lvl="1" indent="-342900">
              <a:buFont typeface="Arial" panose="020B0604020202020204" pitchFamily="34" charset="0"/>
              <a:buChar char="•"/>
            </a:pPr>
            <a:r>
              <a:rPr lang="en-US" dirty="0"/>
              <a:t>Background </a:t>
            </a:r>
            <a:r>
              <a:rPr lang="en-US" dirty="0" smtClean="0"/>
              <a:t>checks </a:t>
            </a:r>
            <a:r>
              <a:rPr lang="en-US" dirty="0"/>
              <a:t>may result in </a:t>
            </a:r>
            <a:r>
              <a:rPr lang="en-US" dirty="0" smtClean="0"/>
              <a:t>discrimination</a:t>
            </a:r>
            <a:endParaRPr lang="en-US" dirty="0"/>
          </a:p>
          <a:p>
            <a:pPr marL="862013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Risk: </a:t>
            </a:r>
            <a:r>
              <a:rPr lang="en-US" dirty="0"/>
              <a:t>possible discrimination lawsuit by applicants or </a:t>
            </a:r>
            <a:r>
              <a:rPr lang="en-US" dirty="0"/>
              <a:t>EEO</a:t>
            </a:r>
            <a:r>
              <a:rPr lang="en-US" dirty="0"/>
              <a:t>C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Many states have tougher restrictions on how background checks are performed and used </a:t>
            </a:r>
          </a:p>
          <a:p>
            <a:pPr marL="862013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Risk: </a:t>
            </a:r>
            <a:r>
              <a:rPr lang="en-US" dirty="0"/>
              <a:t>liability</a:t>
            </a:r>
            <a:r>
              <a:rPr lang="en-US" dirty="0" smtClean="0"/>
              <a:t> for </a:t>
            </a:r>
            <a:r>
              <a:rPr lang="en-US" dirty="0"/>
              <a:t>misuse of </a:t>
            </a:r>
            <a:r>
              <a:rPr lang="en-US" dirty="0" smtClean="0"/>
              <a:t>information/improper procedures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809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CURRENT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Federal Law and Texas Law do not </a:t>
            </a:r>
            <a:r>
              <a:rPr lang="en-US" i="1" dirty="0" smtClean="0"/>
              <a:t>CURRENTLY</a:t>
            </a:r>
            <a:r>
              <a:rPr lang="en-US" dirty="0" smtClean="0"/>
              <a:t> Prohibit Employers From Refusing to Hire Persons with Poor Credit or Past Criminal </a:t>
            </a:r>
            <a:r>
              <a:rPr lang="en-US" dirty="0" smtClean="0"/>
              <a:t>Convictions</a:t>
            </a:r>
          </a:p>
          <a:p>
            <a:pPr marL="862013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They do not authorize it in all instances either</a:t>
            </a:r>
          </a:p>
          <a:p>
            <a:pPr marL="862013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There are restrictions in place</a:t>
            </a:r>
          </a:p>
          <a:p>
            <a:pPr marL="862013" lvl="1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EEOC</a:t>
            </a:r>
            <a:r>
              <a:rPr lang="en-US" dirty="0" smtClean="0"/>
              <a:t> </a:t>
            </a:r>
            <a:r>
              <a:rPr lang="en-US" dirty="0"/>
              <a:t>Guidelines </a:t>
            </a:r>
            <a:r>
              <a:rPr lang="en-US" dirty="0" smtClean="0"/>
              <a:t>presume </a:t>
            </a:r>
            <a:r>
              <a:rPr lang="en-US" dirty="0"/>
              <a:t>it is </a:t>
            </a:r>
            <a:r>
              <a:rPr lang="en-US" dirty="0" smtClean="0"/>
              <a:t>a discriminatory practice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10 </a:t>
            </a:r>
            <a:r>
              <a:rPr lang="en-US" dirty="0" smtClean="0"/>
              <a:t>States </a:t>
            </a:r>
            <a:r>
              <a:rPr lang="en-US" i="1" dirty="0" smtClean="0"/>
              <a:t>CURRENTLY DO </a:t>
            </a:r>
            <a:r>
              <a:rPr lang="en-US" dirty="0" smtClean="0"/>
              <a:t>Restrict </a:t>
            </a:r>
            <a:r>
              <a:rPr lang="en-US" dirty="0" smtClean="0"/>
              <a:t>Use </a:t>
            </a:r>
          </a:p>
          <a:p>
            <a:pPr marL="862013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3 other states have laws pending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92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If You Check </a:t>
            </a:r>
            <a:r>
              <a:rPr lang="en-US" dirty="0" smtClean="0"/>
              <a:t>Histories, There are 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027" y="2274202"/>
            <a:ext cx="8072303" cy="229779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Obtain the Information </a:t>
            </a:r>
            <a:r>
              <a:rPr lang="en-US" sz="3200" dirty="0" smtClean="0"/>
              <a:t>Properly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Use </a:t>
            </a:r>
            <a:r>
              <a:rPr lang="en-US" sz="3200" dirty="0" smtClean="0"/>
              <a:t>the Information </a:t>
            </a:r>
            <a:r>
              <a:rPr lang="en-US" sz="3200" dirty="0" smtClean="0"/>
              <a:t>Properly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Adopt and Follow Appropriate Policies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385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Compliance with </a:t>
            </a:r>
            <a:r>
              <a:rPr lang="en-US" dirty="0" smtClean="0"/>
              <a:t>Current Federal Law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Fair Credit Reporting Act</a:t>
            </a:r>
          </a:p>
          <a:p>
            <a:pPr marL="862013" lvl="1" indent="-342900">
              <a:buFont typeface="Arial" panose="020B0604020202020204" pitchFamily="34" charset="0"/>
              <a:buChar char="•"/>
            </a:pPr>
            <a:r>
              <a:rPr lang="en-US" dirty="0"/>
              <a:t>Applies to reports prepared by third parties</a:t>
            </a:r>
          </a:p>
          <a:p>
            <a:pPr marL="862013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Obtain Written </a:t>
            </a:r>
            <a:r>
              <a:rPr lang="en-US" dirty="0"/>
              <a:t>Consent</a:t>
            </a:r>
          </a:p>
          <a:p>
            <a:pPr marL="862013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Notice </a:t>
            </a:r>
            <a:r>
              <a:rPr lang="en-US" dirty="0" smtClean="0"/>
              <a:t>to Employee – separate from job application</a:t>
            </a:r>
          </a:p>
          <a:p>
            <a:pPr marL="862013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Certify </a:t>
            </a:r>
            <a:r>
              <a:rPr lang="en-US" dirty="0" err="1" smtClean="0"/>
              <a:t>FCRA</a:t>
            </a:r>
            <a:r>
              <a:rPr lang="en-US" dirty="0" smtClean="0"/>
              <a:t> Compliance to Reporting Agency</a:t>
            </a:r>
          </a:p>
          <a:p>
            <a:pPr marL="862013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If you </a:t>
            </a:r>
            <a:r>
              <a:rPr lang="en-US" dirty="0" smtClean="0"/>
              <a:t>make </a:t>
            </a:r>
            <a:r>
              <a:rPr lang="en-US" dirty="0" smtClean="0"/>
              <a:t>an adverse decision: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Notify Employee of Intent to Make Adverse Decision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Provide </a:t>
            </a:r>
            <a:r>
              <a:rPr lang="en-US" dirty="0" smtClean="0"/>
              <a:t>Employee Opportunity to Make Corrections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Risks for Violating </a:t>
            </a:r>
            <a:r>
              <a:rPr lang="en-US" dirty="0" err="1" smtClean="0"/>
              <a:t>FCRA</a:t>
            </a:r>
            <a:endParaRPr lang="en-US" dirty="0" smtClean="0"/>
          </a:p>
          <a:p>
            <a:pPr marL="862013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Damages – actual, attorneys’ fees, punitive damages (willful)</a:t>
            </a:r>
          </a:p>
          <a:p>
            <a:pPr lvl="1" indent="0">
              <a:buNone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632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err="1" smtClean="0"/>
              <a:t>EEOC’s</a:t>
            </a:r>
            <a:r>
              <a:rPr lang="en-US" dirty="0" smtClean="0"/>
              <a:t> Position on Background Checks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775" y="1212319"/>
            <a:ext cx="8072303" cy="456905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16193" y="1274655"/>
            <a:ext cx="805261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err="1" smtClean="0"/>
              <a:t>EEOC</a:t>
            </a:r>
            <a:r>
              <a:rPr lang="en-US" dirty="0" smtClean="0"/>
              <a:t> Policy Guidance </a:t>
            </a:r>
            <a:r>
              <a:rPr lang="en-US" dirty="0"/>
              <a:t>issued in 1987 and </a:t>
            </a:r>
            <a:r>
              <a:rPr lang="en-US" dirty="0" smtClean="0"/>
              <a:t>1990</a:t>
            </a:r>
          </a:p>
          <a:p>
            <a:pPr marL="800100" lvl="1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Presumed </a:t>
            </a:r>
            <a:r>
              <a:rPr lang="en-US" dirty="0"/>
              <a:t>disparate </a:t>
            </a:r>
            <a:r>
              <a:rPr lang="en-US" dirty="0" smtClean="0"/>
              <a:t>impact</a:t>
            </a:r>
            <a:endParaRPr lang="en-US" dirty="0"/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Civil Rights Act of 1991 amended Title VII to codify disparate </a:t>
            </a:r>
            <a:r>
              <a:rPr lang="en-US" dirty="0" smtClean="0"/>
              <a:t>impact  </a:t>
            </a:r>
            <a:r>
              <a:rPr lang="en-US" dirty="0"/>
              <a:t>42 USC </a:t>
            </a:r>
            <a:r>
              <a:rPr lang="en-US" dirty="0" smtClean="0"/>
              <a:t>§2000e-2(k</a:t>
            </a:r>
            <a:r>
              <a:rPr lang="en-US" dirty="0" smtClean="0"/>
              <a:t>)</a:t>
            </a:r>
          </a:p>
          <a:p>
            <a:pPr marL="800100" lvl="1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Presumption </a:t>
            </a:r>
            <a:r>
              <a:rPr lang="en-US" dirty="0"/>
              <a:t>of disparate impact not allowed; plaintiff bears burden of proof to show impact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2007 3d Circuit case—</a:t>
            </a:r>
            <a:r>
              <a:rPr lang="en-US" i="1" dirty="0"/>
              <a:t>El v. </a:t>
            </a:r>
            <a:r>
              <a:rPr lang="en-US" i="1" dirty="0" smtClean="0"/>
              <a:t>SEPTA</a:t>
            </a:r>
            <a:endParaRPr lang="en-US" dirty="0" smtClean="0"/>
          </a:p>
          <a:p>
            <a:pPr marL="800100" lvl="1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Refused </a:t>
            </a:r>
            <a:r>
              <a:rPr lang="en-US" dirty="0"/>
              <a:t>to consider </a:t>
            </a:r>
            <a:r>
              <a:rPr lang="en-US" dirty="0" err="1"/>
              <a:t>EEOC</a:t>
            </a:r>
            <a:r>
              <a:rPr lang="en-US" dirty="0"/>
              <a:t> guidance in analyzing use of criminal records in disparate impact case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Convict advocacy groups pushed for individual consideration of applicants’ circumstances</a:t>
            </a:r>
          </a:p>
        </p:txBody>
      </p:sp>
    </p:spTree>
    <p:extLst>
      <p:ext uri="{BB962C8B-B14F-4D97-AF65-F5344CB8AC3E}">
        <p14:creationId xmlns:p14="http://schemas.microsoft.com/office/powerpoint/2010/main" val="3964778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6026" y="221226"/>
            <a:ext cx="8062452" cy="879476"/>
          </a:xfrm>
        </p:spPr>
        <p:txBody>
          <a:bodyPr>
            <a:normAutofit/>
          </a:bodyPr>
          <a:lstStyle/>
          <a:p>
            <a:pPr marL="342900" indent="-342900" algn="ctr"/>
            <a:r>
              <a:rPr lang="en-US" dirty="0" err="1"/>
              <a:t>EEOC</a:t>
            </a:r>
            <a:r>
              <a:rPr lang="en-US" dirty="0"/>
              <a:t> </a:t>
            </a:r>
            <a:r>
              <a:rPr lang="en-US" dirty="0" smtClean="0"/>
              <a:t>Issued </a:t>
            </a:r>
            <a:r>
              <a:rPr lang="en-US" dirty="0"/>
              <a:t>New Guidance in 2012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775" y="1307178"/>
            <a:ext cx="8072303" cy="4569058"/>
          </a:xfrm>
        </p:spPr>
        <p:txBody>
          <a:bodyPr/>
          <a:lstStyle/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“Eliminate policies or practices that exclude people from employment </a:t>
            </a:r>
            <a:r>
              <a:rPr lang="en-US" dirty="0"/>
              <a:t>b</a:t>
            </a:r>
            <a:r>
              <a:rPr lang="en-US" dirty="0" smtClean="0"/>
              <a:t>ase</a:t>
            </a:r>
            <a:r>
              <a:rPr lang="en-US" dirty="0" smtClean="0"/>
              <a:t>d on any criminal record”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Addresses </a:t>
            </a:r>
            <a:r>
              <a:rPr lang="en-US" dirty="0"/>
              <a:t>disparate impact of considering criminal and credit history in hiring and other employment decisions</a:t>
            </a:r>
            <a:r>
              <a:rPr lang="en-US" dirty="0" smtClean="0"/>
              <a:t>:</a:t>
            </a:r>
            <a:endParaRPr lang="en-US" dirty="0"/>
          </a:p>
          <a:p>
            <a:pPr marL="862013" lvl="1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Rate of arrests and convictions for African American and Hispanic males is higher than for others in population</a:t>
            </a:r>
          </a:p>
          <a:p>
            <a:pPr marL="862013" lvl="1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Women and minorities are more likely to have credit problems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Concludes that policies which exclude individuals based on credit or criminal histories can create </a:t>
            </a:r>
            <a:r>
              <a:rPr lang="en-US" dirty="0" smtClean="0"/>
              <a:t>illegal </a:t>
            </a:r>
            <a:r>
              <a:rPr lang="en-US" u="sng" dirty="0" smtClean="0"/>
              <a:t>disparate </a:t>
            </a:r>
            <a:r>
              <a:rPr lang="en-US" u="sng" dirty="0"/>
              <a:t>impact </a:t>
            </a:r>
            <a:r>
              <a:rPr lang="en-US" dirty="0"/>
              <a:t>on women and racial </a:t>
            </a:r>
            <a:r>
              <a:rPr lang="en-US" dirty="0" smtClean="0"/>
              <a:t>minorities if not</a:t>
            </a:r>
          </a:p>
          <a:p>
            <a:pPr marL="862013" lvl="1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Job related</a:t>
            </a:r>
          </a:p>
          <a:p>
            <a:pPr marL="862013" lvl="1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Consistent with business necessity</a:t>
            </a:r>
            <a:endParaRPr lang="en-US" dirty="0"/>
          </a:p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746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Standard for Disparate Impact?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/>
              <a:t>Title VII standard: 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400" dirty="0"/>
              <a:t>Plaintiff/</a:t>
            </a:r>
            <a:r>
              <a:rPr lang="en-US" sz="2400" dirty="0" err="1"/>
              <a:t>EEOC</a:t>
            </a:r>
            <a:r>
              <a:rPr lang="en-US" sz="2400" dirty="0"/>
              <a:t> must show that (1) a “particular employment practice” (2) causes disparate impact based on race, etc.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400" dirty="0"/>
              <a:t>If shown, employer must show that policy is job related for position in question and consistent with business necessity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400" dirty="0"/>
              <a:t>Plaintiff can still win if shows </a:t>
            </a:r>
            <a:r>
              <a:rPr lang="en-US" sz="2400" dirty="0" smtClean="0"/>
              <a:t>less </a:t>
            </a:r>
            <a:r>
              <a:rPr lang="en-US" sz="2400" dirty="0"/>
              <a:t>discriminatory </a:t>
            </a:r>
            <a:r>
              <a:rPr lang="en-US" sz="2400" dirty="0" smtClean="0"/>
              <a:t>alternative, </a:t>
            </a:r>
            <a:r>
              <a:rPr lang="en-US" sz="2400" dirty="0"/>
              <a:t>but employer refused to </a:t>
            </a:r>
            <a:r>
              <a:rPr lang="en-US" sz="2400" dirty="0" smtClean="0"/>
              <a:t>use </a:t>
            </a:r>
            <a:r>
              <a:rPr lang="en-US" sz="2400" dirty="0"/>
              <a:t>it.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/>
              <a:t>42 </a:t>
            </a:r>
            <a:r>
              <a:rPr lang="en-US" sz="2400" dirty="0" err="1"/>
              <a:t>U.S.C</a:t>
            </a:r>
            <a:r>
              <a:rPr lang="en-US" sz="2400" dirty="0"/>
              <a:t>. </a:t>
            </a:r>
            <a:r>
              <a:rPr lang="en-US" sz="2400" dirty="0" smtClean="0"/>
              <a:t>§ 2000e-2(k</a:t>
            </a:r>
            <a:r>
              <a:rPr lang="en-US" sz="2400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468499"/>
      </p:ext>
    </p:extLst>
  </p:cSld>
  <p:clrMapOvr>
    <a:masterClrMapping/>
  </p:clrMapOvr>
</p:sld>
</file>

<file path=ppt/theme/theme1.xml><?xml version="1.0" encoding="utf-8"?>
<a:theme xmlns:a="http://schemas.openxmlformats.org/drawingml/2006/main" name="Main Title Page">
  <a:themeElements>
    <a:clrScheme name="Custom 22">
      <a:dk1>
        <a:srgbClr val="003876"/>
      </a:dk1>
      <a:lt1>
        <a:srgbClr val="FFFFFF"/>
      </a:lt1>
      <a:dk2>
        <a:srgbClr val="003876"/>
      </a:dk2>
      <a:lt2>
        <a:srgbClr val="808080"/>
      </a:lt2>
      <a:accent1>
        <a:srgbClr val="003876"/>
      </a:accent1>
      <a:accent2>
        <a:srgbClr val="003876"/>
      </a:accent2>
      <a:accent3>
        <a:srgbClr val="FFFFFF"/>
      </a:accent3>
      <a:accent4>
        <a:srgbClr val="003876"/>
      </a:accent4>
      <a:accent5>
        <a:srgbClr val="80225F"/>
      </a:accent5>
      <a:accent6>
        <a:srgbClr val="003876"/>
      </a:accent6>
      <a:hlink>
        <a:srgbClr val="00507D"/>
      </a:hlink>
      <a:folHlink>
        <a:srgbClr val="29B1FF"/>
      </a:folHlink>
    </a:clrScheme>
    <a:fontScheme name="Main Title Page">
      <a:majorFont>
        <a:latin typeface="Arial"/>
        <a:ea typeface="Arial Unicode MS"/>
        <a:cs typeface="Arial"/>
      </a:majorFont>
      <a:minorFont>
        <a:latin typeface="Georgia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Main Title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in Title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in Title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in Title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in Title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in Title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in Title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in Title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in Title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in Title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in Title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in Title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in Title Page 13">
        <a:dk1>
          <a:srgbClr val="1E1E1E"/>
        </a:dk1>
        <a:lt1>
          <a:srgbClr val="FFFFFF"/>
        </a:lt1>
        <a:dk2>
          <a:srgbClr val="000000"/>
        </a:dk2>
        <a:lt2>
          <a:srgbClr val="808080"/>
        </a:lt2>
        <a:accent1>
          <a:srgbClr val="A4343A"/>
        </a:accent1>
        <a:accent2>
          <a:srgbClr val="003B5C"/>
        </a:accent2>
        <a:accent3>
          <a:srgbClr val="FFFFFF"/>
        </a:accent3>
        <a:accent4>
          <a:srgbClr val="181818"/>
        </a:accent4>
        <a:accent5>
          <a:srgbClr val="CFAEAE"/>
        </a:accent5>
        <a:accent6>
          <a:srgbClr val="003553"/>
        </a:accent6>
        <a:hlink>
          <a:srgbClr val="CF4520"/>
        </a:hlink>
        <a:folHlink>
          <a:srgbClr val="F1B43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
  </Template>
  <TotalTime>1</TotalTime>
  <Words>1710</Words>
  <Application>Microsoft Office PowerPoint</Application>
  <PresentationFormat>On-screen Show (4:3)</PresentationFormat>
  <Paragraphs>196</Paragraphs>
  <Slides>25</Slides>
  <Notes>0</Notes>
  <HiddenSlides>0</HiddenSlides>
  <MMClips>0</MMClips>
  <ScaleCrop>false</ScaleCrop>
  <Company>
  </Company>
  <LinksUpToDate>false</LinksUpToDate>
  <SharedDoc>false</SharedDoc>
  <HyperlinksChanged>false</HyperlinksChanged>
  <AppVersion>14.0000</AppVersion>
</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Slide 1</dc:title>
  <dc:creator>Anoushiravan Khaze</dc:creator>
  <lastModifiedBy>baileybl</lastModifiedBy>
  <revision>1</revision>
  <dcterms:created xsi:type="dcterms:W3CDTF">2014-08-11T22:26:04.4589753Z</dcterms:created>
  <dcterms:modified xsi:type="dcterms:W3CDTF">2014-08-11T22:26:04.4589753Z</dcterms:modified>
  <version>0</version>
</coreProperties>
</file>